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79" r:id="rId6"/>
    <p:sldId id="277" r:id="rId7"/>
    <p:sldId id="276" r:id="rId8"/>
    <p:sldId id="281" r:id="rId9"/>
    <p:sldId id="282" r:id="rId10"/>
    <p:sldId id="285" r:id="rId11"/>
    <p:sldId id="286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4A9C5-51F6-41B5-9967-C6A9697B24A2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2391A-3589-4605-B4F1-DAA6A919C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4b51429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4b51429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Marnie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4b51429c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4b51429c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Doralyn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b51429c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b51429c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b51429c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b51429c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57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b51429c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b51429c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84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b51429c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b51429c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6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2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3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62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9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5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6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6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2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391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8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8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3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4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2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8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6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6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93" r:id="rId18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ehd.umn.edu/otn/oer-ce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oralyn@montana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cgearyb@dickenson.edu" TargetMode="External"/><Relationship Id="rId4" Type="http://schemas.openxmlformats.org/officeDocument/2006/relationships/hyperlink" Target="mailto:hamptonm@pit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provost/faculty/awards/info/opoene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ost.pitt.edu/priorities/open-educational-resources" TargetMode="External"/><Relationship Id="rId2" Type="http://schemas.openxmlformats.org/officeDocument/2006/relationships/hyperlink" Target="http://sgb.pitt.edu/wp-content/uploads/2018/01/B.R.2018.01-Open-Educational-Resources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provost.pitt.edu/open-education-resources-grants-2019" TargetMode="External"/><Relationship Id="rId5" Type="http://schemas.openxmlformats.org/officeDocument/2006/relationships/hyperlink" Target="https://www.provost.pitt.edu/priorities/open-educational-resources/open-education-resources-grants-2018" TargetMode="External"/><Relationship Id="rId4" Type="http://schemas.openxmlformats.org/officeDocument/2006/relationships/hyperlink" Target="https://www.provost.pitt.edu/priorities/open-educational-resources/oer-funding-applic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0BD26-45FB-46B5-A161-F6B4CF01E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868102" cy="34995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/>
              <a:t>Developing an OER </a:t>
            </a:r>
            <a:br>
              <a:rPr lang="en-US" sz="4400" dirty="0"/>
            </a:br>
            <a:r>
              <a:rPr lang="en-US" sz="4400" dirty="0"/>
              <a:t>Action Plan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F3A1B-DEAA-400E-B55A-31D5CEEC9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2047" y="4334933"/>
            <a:ext cx="4159623" cy="118533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6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400" dirty="0" err="1"/>
              <a:t>Doralyn</a:t>
            </a:r>
            <a:r>
              <a:rPr lang="en-US" sz="6400" dirty="0"/>
              <a:t> </a:t>
            </a:r>
            <a:r>
              <a:rPr lang="en-US" sz="6400" dirty="0" err="1"/>
              <a:t>Rossmann</a:t>
            </a:r>
            <a:r>
              <a:rPr lang="en-US" sz="6400" dirty="0"/>
              <a:t>, Montana State University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400" dirty="0"/>
              <a:t>Marian Hampton, University of Pittsburgh</a:t>
            </a:r>
            <a:br>
              <a:rPr lang="en-US" sz="6400" dirty="0"/>
            </a:br>
            <a:r>
              <a:rPr lang="en-US" sz="6400" dirty="0"/>
              <a:t>Bryan McGeary, Dickinson College</a:t>
            </a:r>
          </a:p>
          <a:p>
            <a:pPr algn="l"/>
            <a:endParaRPr lang="en-US" dirty="0">
              <a:solidFill>
                <a:srgbClr val="58ABE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2485A-1042-4FF8-88B3-FE427621D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2" r="22202" b="-1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9E047-E68F-4308-AB3F-0C0CF69F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Local </a:t>
            </a:r>
            <a:br>
              <a:rPr lang="en-US" sz="4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</a:br>
            <a:r>
              <a:rPr lang="en-US" sz="4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to </a:t>
            </a:r>
            <a:br>
              <a:rPr lang="en-US" sz="4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</a:br>
            <a:r>
              <a:rPr lang="en-US" sz="4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6F934-64BE-4F99-AD8B-6F0947D55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4166" y="360218"/>
            <a:ext cx="6381917" cy="627149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114300" lvl="0" indent="0">
              <a:spcBef>
                <a:spcPts val="1600"/>
              </a:spcBef>
              <a:buNone/>
            </a:pPr>
            <a:r>
              <a:rPr lang="en-US" sz="2400" b="1" dirty="0"/>
              <a:t>Pennsylvania</a:t>
            </a:r>
          </a:p>
          <a:p>
            <a:pPr marL="114300" lvl="0" indent="0">
              <a:spcBef>
                <a:spcPts val="1600"/>
              </a:spcBef>
              <a:buNone/>
            </a:pPr>
            <a:r>
              <a:rPr lang="en-US" dirty="0"/>
              <a:t>Affordable Learning PA (Pennsylvania Academic Library Consortium, Inc.)</a:t>
            </a:r>
          </a:p>
          <a:p>
            <a:pPr marL="8826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Provide programming (e.g. statewide and regional workshops, webinars, OER Summit)</a:t>
            </a:r>
          </a:p>
          <a:p>
            <a:pPr marL="8826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Spreading OER expertise via a team of OER Specialists and a network of OER Campus Partners at institutions throughout PA</a:t>
            </a:r>
          </a:p>
          <a:p>
            <a:pPr marL="8826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Developing a range of services to provide (e.g. statewide OER repository, data dashboard)</a:t>
            </a:r>
          </a:p>
          <a:p>
            <a:pPr marL="0" lvl="0" indent="0">
              <a:buNone/>
            </a:pPr>
            <a:endParaRPr lang="en-US" sz="1000" b="1" dirty="0"/>
          </a:p>
          <a:p>
            <a:pPr marL="0" lvl="0" indent="0">
              <a:spcBef>
                <a:spcPts val="1600"/>
              </a:spcBef>
              <a:buNone/>
            </a:pPr>
            <a:r>
              <a:rPr lang="en-US" sz="2400" b="1" dirty="0"/>
              <a:t>Montana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/>
              <a:t>TRAILS academic library consortium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Provided Creative Commons online training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Shared experiences with TRAILS OER Committee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Assist with creating Action Plan pieces with individual TRAILS libraries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Provide more data to Commissioner of Higher Education which helps gain support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70000"/>
            </a:pPr>
            <a:endParaRPr lang="en-US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635B2-8B0D-4253-B028-DD8D0AD2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Open Textbook Network </a:t>
            </a:r>
            <a:r>
              <a:rPr lang="en-US" dirty="0">
                <a:effectLst/>
                <a:hlinkClick r:id="rId3"/>
              </a:rPr>
              <a:t>Certificate in OER Librarianship</a:t>
            </a:r>
            <a:br>
              <a:rPr lang="en-US" dirty="0">
                <a:effectLst/>
              </a:rPr>
            </a:br>
            <a:endParaRPr lang="en-US" sz="4000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3F234-29C0-46D9-9654-0A4C574FE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255" y="963507"/>
            <a:ext cx="6021301" cy="482769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2400" dirty="0">
                <a:hlinkClick r:id="rId3"/>
              </a:rPr>
              <a:t>http://research.cehd.umn.edu/otn/oer-cert/</a:t>
            </a:r>
            <a:endParaRPr lang="en-US" sz="2400" dirty="0"/>
          </a:p>
          <a:p>
            <a:pPr marL="0" indent="0">
              <a:lnSpc>
                <a:spcPct val="107000"/>
              </a:lnSpc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– September 2020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will: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fluency in defining open education, including its core benefits, challenges, and potential.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build sustainable open education programming based on local considerations, culture, strategic alignment, and goals.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strategies for measuring and articulating the impact of open education.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and collaborate with a cohort of OER librarians across the country.</a:t>
            </a:r>
          </a:p>
          <a:p>
            <a:pPr marL="152396" indent="0" fontAlgn="base">
              <a:buNone/>
            </a:pPr>
            <a:r>
              <a:rPr lang="en-US" sz="2400" dirty="0">
                <a:effectLst/>
              </a:rPr>
              <a:t>Application deadline: November 8, 2019</a:t>
            </a:r>
            <a:endParaRPr lang="en-US" sz="2400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0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1B66F-BFEF-49F3-9542-5B236B2F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Thank You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52F91-89D8-4825-8C72-C8049619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7" y="1115568"/>
            <a:ext cx="6403107" cy="4626864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Doralyn Rossmann, Montana State University</a:t>
            </a:r>
          </a:p>
          <a:p>
            <a:pPr marL="414000" lvl="1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hlinkClick r:id="rId3"/>
              </a:rPr>
              <a:t>doralyn@montana.edu</a:t>
            </a:r>
            <a:r>
              <a:rPr lang="en-US" sz="2200" dirty="0"/>
              <a:t>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/>
              <a:t>Marian </a:t>
            </a:r>
            <a:r>
              <a:rPr lang="en-US" sz="2400" dirty="0"/>
              <a:t>Hampton, University of Pittsburgh</a:t>
            </a:r>
          </a:p>
          <a:p>
            <a:pPr marL="414000" lvl="1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hlinkClick r:id="rId4"/>
              </a:rPr>
              <a:t>hamptonm@pitt.edu</a:t>
            </a:r>
            <a:r>
              <a:rPr lang="en-US" sz="2200" dirty="0"/>
              <a:t> 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Bryan McGeary, Dickinson College</a:t>
            </a:r>
          </a:p>
          <a:p>
            <a:pPr marL="414000" lvl="1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hlinkClick r:id="rId5"/>
              </a:rPr>
              <a:t>mcgearyb@dickenson.edu</a:t>
            </a:r>
            <a:r>
              <a:rPr lang="en-US" sz="2200" dirty="0"/>
              <a:t> 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1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913795" y="696072"/>
            <a:ext cx="10353761" cy="16333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48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Open Textbook Network’s </a:t>
            </a:r>
            <a:br>
              <a:rPr lang="en-US" sz="48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</a:br>
            <a:r>
              <a:rPr lang="en-US" sz="48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Certificate in OER Librarianship</a:t>
            </a:r>
            <a:br>
              <a:rPr lang="en-US" dirty="0">
                <a:effectLst/>
              </a:rPr>
            </a:br>
            <a:endParaRPr lang="en-US" sz="4800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913795" y="3070927"/>
            <a:ext cx="7565187" cy="3045558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 fontScale="85000" lnSpcReduction="10000"/>
          </a:bodyPr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SzPct val="70000"/>
              <a:buFont typeface="Wingdings 2" charset="2"/>
              <a:buNone/>
            </a:pPr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8-month </a:t>
            </a:r>
            <a:r>
              <a:rPr lang="en-US" sz="2400" dirty="0"/>
              <a:t>blended learning OER </a:t>
            </a:r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professional development program </a:t>
            </a:r>
          </a:p>
          <a:p>
            <a:pPr marL="0" indent="0">
              <a:spcBef>
                <a:spcPct val="20000"/>
              </a:spcBef>
              <a:spcAft>
                <a:spcPts val="600"/>
              </a:spcAft>
              <a:buSzPct val="70000"/>
              <a:buFont typeface="Wingdings 2" charset="2"/>
              <a:buNone/>
            </a:pPr>
            <a:r>
              <a:rPr lang="en-US" sz="24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Program Goals:</a:t>
            </a:r>
          </a:p>
          <a:p>
            <a:pPr marL="608965" indent="-456565">
              <a:spcBef>
                <a:spcPct val="200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sz="2000" dirty="0"/>
              <a:t>Train participants to become effective </a:t>
            </a:r>
            <a:r>
              <a:rPr lang="en-US" dirty="0">
                <a:effectLst/>
              </a:rPr>
              <a:t>stewards and advocates for open educational resources</a:t>
            </a:r>
            <a:endParaRPr lang="en-US" sz="2000" kern="12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+mn-lt"/>
            </a:endParaRPr>
          </a:p>
          <a:p>
            <a:pPr marL="608965" indent="-456565">
              <a:spcBef>
                <a:spcPct val="200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sz="2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Design a sustainable OER Action Plan for a library</a:t>
            </a:r>
            <a:endParaRPr lang="en-US" sz="2000" kern="12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+mn-lt"/>
            </a:endParaRPr>
          </a:p>
          <a:p>
            <a:pPr marL="608965" indent="-456565">
              <a:spcBef>
                <a:spcPct val="200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sz="2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Assess OER efforts and effectively articulate impact of OER</a:t>
            </a:r>
            <a:endParaRPr lang="en-US" sz="2000" kern="12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+mn-lt"/>
            </a:endParaRPr>
          </a:p>
          <a:p>
            <a:pPr marL="608965" indent="-456565">
              <a:spcBef>
                <a:spcPct val="20000"/>
              </a:spcBef>
              <a:spcAft>
                <a:spcPts val="600"/>
              </a:spcAft>
              <a:buSzPct val="70000"/>
              <a:buFont typeface="Wingdings" charset="2"/>
              <a:buChar char="§"/>
            </a:pPr>
            <a:r>
              <a:rPr lang="en-US" sz="2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rPr>
              <a:t>Build a network of OER library professionals</a:t>
            </a:r>
            <a:endParaRPr lang="en-US" sz="2000" kern="120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latin typeface="+mn-lt"/>
            </a:endParaRPr>
          </a:p>
          <a:p>
            <a:pPr marL="0" indent="0">
              <a:spcBef>
                <a:spcPct val="20000"/>
              </a:spcBef>
              <a:spcAft>
                <a:spcPts val="600"/>
              </a:spcAft>
              <a:buSzPct val="70000"/>
              <a:buFont typeface="Wingdings 2" charset="2"/>
              <a:buNone/>
            </a:pPr>
            <a:endParaRPr lang="en-US" sz="1900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70597-8C44-4100-ADDD-A873D6F78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09" y="3326881"/>
            <a:ext cx="3429000" cy="2533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D30579BA-22EC-41CB-82B7-65D5DFCA6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:dgm="http://schemas.openxmlformats.org/drawingml/2006/diagram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430370" y="1925444"/>
            <a:ext cx="3228228" cy="30214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Elements of the OER Action Plan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F1BA5-4EE8-4CCE-9863-3B0022E5E608}"/>
              </a:ext>
            </a:extLst>
          </p:cNvPr>
          <p:cNvSpPr txBox="1"/>
          <p:nvPr/>
        </p:nvSpPr>
        <p:spPr>
          <a:xfrm>
            <a:off x="5959034" y="1473842"/>
            <a:ext cx="555970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400" dirty="0"/>
              <a:t>Executive Summary</a:t>
            </a:r>
            <a:endParaRPr lang="en-US" dirty="0"/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SMART Goals 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Program Timeline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Budget and Resources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Communication and Outreach Plan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SWOT Analysis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Evaluation/Assessment Plan</a:t>
            </a:r>
          </a:p>
          <a:p>
            <a:pPr marL="342900" indent="-342900">
              <a:buFont typeface="Wingdings"/>
              <a:buChar char="§"/>
            </a:pPr>
            <a:r>
              <a:rPr lang="en-US" sz="2400" dirty="0"/>
              <a:t>Supplementary Materials (e.g. </a:t>
            </a:r>
            <a:r>
              <a:rPr lang="en-US" sz="2400" dirty="0" err="1"/>
              <a:t>LibGuides</a:t>
            </a:r>
            <a:r>
              <a:rPr lang="en-US" sz="2400" dirty="0"/>
              <a:t>, Student Surveys, OER Committee Charge, OER Workshops, Slides)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dirty="0"/>
              <a:t>OER Action Plan at Montana State University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5252560" y="1023257"/>
            <a:ext cx="6025645" cy="4570457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buNone/>
            </a:pPr>
            <a:r>
              <a:rPr lang="en-US" sz="2000" dirty="0"/>
              <a:t>Background and Considerations</a:t>
            </a:r>
          </a:p>
          <a:p>
            <a:pPr marL="457200" lvl="0" indent="-342900"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New OER Funding - $50,000 per year for adapt, adopt, author</a:t>
            </a:r>
          </a:p>
          <a:p>
            <a:pPr marL="4572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Part of TRAILS Consortium (Montana Academic Libraries) which also has new funding from the Commissioner of Higher Education</a:t>
            </a:r>
          </a:p>
          <a:p>
            <a:pPr marL="4572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How to administer a grant program?</a:t>
            </a:r>
          </a:p>
          <a:p>
            <a:pPr marL="4572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How to measure success?</a:t>
            </a:r>
          </a:p>
          <a:p>
            <a:pPr marL="4572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How to get the word out about OER?</a:t>
            </a:r>
          </a:p>
          <a:p>
            <a:pPr marL="4572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Determine what support we are able to provide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dirty="0"/>
              <a:t>OER Action Plan at Montana State University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086F39-423E-41D3-99BC-98EF5850B947}"/>
              </a:ext>
            </a:extLst>
          </p:cNvPr>
          <p:cNvSpPr txBox="1"/>
          <p:nvPr/>
        </p:nvSpPr>
        <p:spPr>
          <a:xfrm>
            <a:off x="5108442" y="795308"/>
            <a:ext cx="64402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Actions Taken</a:t>
            </a:r>
          </a:p>
          <a:p>
            <a:pPr marL="457200" lvl="0" indent="-330200">
              <a:spcBef>
                <a:spcPts val="1600"/>
              </a:spcBef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Established MSU Excellence in Open Education Award (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https://www.montana.edu/provost/faculty/awards/info/opoened.html</a:t>
            </a:r>
            <a:r>
              <a:rPr lang="en-US" sz="2000" dirty="0"/>
              <a:t>)</a:t>
            </a:r>
          </a:p>
          <a:p>
            <a:pPr marL="457200" lvl="0" indent="-330200"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Met with bookstore and had talking points from Action Plan</a:t>
            </a:r>
          </a:p>
          <a:p>
            <a:pPr marL="457200" lvl="0" indent="-330200"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Surveyed students and faculty to establish baselines</a:t>
            </a:r>
          </a:p>
          <a:p>
            <a:pPr marL="457200" lvl="0" indent="-330200"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Workshops, </a:t>
            </a:r>
            <a:r>
              <a:rPr lang="en-US" sz="2000" dirty="0" err="1"/>
              <a:t>LibGuide</a:t>
            </a:r>
            <a:endParaRPr lang="en-US" sz="2000" dirty="0"/>
          </a:p>
          <a:p>
            <a:pPr marL="457200" lvl="0" indent="-330200"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Awarded 4 OER projects in summer 2019, 4 more in fall 2019 ($75,000)</a:t>
            </a:r>
          </a:p>
          <a:p>
            <a:pPr lvl="0">
              <a:spcBef>
                <a:spcPts val="1600"/>
              </a:spcBef>
            </a:pPr>
            <a:r>
              <a:rPr lang="en-US" sz="2000" dirty="0"/>
              <a:t>Challenges</a:t>
            </a:r>
          </a:p>
          <a:p>
            <a:pPr marL="457200" lvl="0" indent="-330200">
              <a:spcBef>
                <a:spcPts val="1600"/>
              </a:spcBef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Time</a:t>
            </a:r>
          </a:p>
          <a:p>
            <a:pPr marL="457200" lvl="0" indent="-330200"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Shared ownership</a:t>
            </a:r>
          </a:p>
          <a:p>
            <a:pPr marL="457200" lvl="0" indent="-330200">
              <a:buSzPts val="1600"/>
              <a:buFont typeface="Wingdings" panose="05000000000000000000" pitchFamily="2" charset="2"/>
              <a:buChar char="§"/>
            </a:pPr>
            <a:r>
              <a:rPr lang="en-US" sz="2000" dirty="0"/>
              <a:t>Demands for OER/OA hybrid support - doesn’t fit neatly into OA or OER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7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DF072-6067-400A-8B54-37547092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OER Action Plan at the University of Pittsburgh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ACF7-5409-4479-8DCA-B9EB2AE25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3175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Started as a </a:t>
            </a:r>
            <a:r>
              <a:rPr lang="en-US" sz="2000" u="sng" dirty="0">
                <a:solidFill>
                  <a:schemeClr val="accent5"/>
                </a:solidFill>
                <a:hlinkClick r:id="rId2"/>
              </a:rPr>
              <a:t>student government resolution</a:t>
            </a:r>
            <a:endParaRPr lang="en-US" sz="2000" dirty="0"/>
          </a:p>
          <a:p>
            <a:pPr marL="457200" lvl="0" indent="-317500">
              <a:lnSpc>
                <a:spcPct val="100000"/>
              </a:lnSpc>
              <a:spcBef>
                <a:spcPts val="800"/>
              </a:spcBef>
              <a:buSzPts val="14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Provost’s Standing Committee for OER</a:t>
            </a:r>
            <a:endParaRPr lang="en-US" sz="2000" dirty="0"/>
          </a:p>
          <a:p>
            <a:pPr marL="914400" lvl="1" indent="-3175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University Library System (ULS)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Center for Teaching and Learning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University Store 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Early OER adopters</a:t>
            </a:r>
          </a:p>
          <a:p>
            <a:pPr marL="914400" lvl="1" indent="-317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Student Government representative</a:t>
            </a:r>
          </a:p>
          <a:p>
            <a:pPr marL="457200" lvl="0" indent="-317500">
              <a:lnSpc>
                <a:spcPct val="100000"/>
              </a:lnSpc>
              <a:spcBef>
                <a:spcPts val="1600"/>
              </a:spcBef>
              <a:buSzPts val="1400"/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hlink"/>
                </a:solidFill>
                <a:hlinkClick r:id="rId4"/>
              </a:rPr>
              <a:t>Provost’s OER Grant Program</a:t>
            </a:r>
            <a:endParaRPr lang="en-US" sz="2000" dirty="0"/>
          </a:p>
          <a:p>
            <a:pPr marL="914400" lvl="1" indent="-31750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hlink"/>
                </a:solidFill>
                <a:hlinkClick r:id="rId5"/>
              </a:rPr>
              <a:t>11 projects funded</a:t>
            </a:r>
            <a:r>
              <a:rPr lang="en-US" sz="2000" dirty="0"/>
              <a:t> in Fall 2018</a:t>
            </a:r>
          </a:p>
          <a:p>
            <a:pPr marL="914400" lvl="1" indent="-3175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hlink"/>
                </a:solidFill>
                <a:hlinkClick r:id="rId6"/>
              </a:rPr>
              <a:t>19 projects funded</a:t>
            </a:r>
            <a:r>
              <a:rPr lang="en-US" sz="2000" dirty="0"/>
              <a:t> in Spring 2019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7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5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95107-95CF-45D5-BFFB-E48B80FC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OER Action Plan at the University of Pittsburgh</a:t>
            </a:r>
            <a:endParaRPr lang="en-US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FFFFFF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209EE-5C48-4378-8ED6-2576FD02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4166" y="766618"/>
            <a:ext cx="6823368" cy="543098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000" dirty="0"/>
              <a:t>University Library System Actions</a:t>
            </a:r>
          </a:p>
          <a:p>
            <a:pPr marL="482600" lvl="0" indent="-342900">
              <a:lnSpc>
                <a:spcPct val="100000"/>
              </a:lnSpc>
              <a:spcBef>
                <a:spcPts val="800"/>
              </a:spcBef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Define ULS role and services 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Open Education Librarian position and OER Team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Training for library personnel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Building campus partners team to support OER adopters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Working with partners to plan OER workshops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Working regionally with Affordable Learning PA colleagues to build OER awareness</a:t>
            </a: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000" dirty="0"/>
              <a:t>Challenges</a:t>
            </a:r>
          </a:p>
          <a:p>
            <a:pPr marL="482600" lvl="0" indent="-342900">
              <a:lnSpc>
                <a:spcPct val="100000"/>
              </a:lnSpc>
              <a:spcBef>
                <a:spcPts val="800"/>
              </a:spcBef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Bookstore &amp; Registrar to identify classes using OER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Benchmark existing OER use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Defining OER within Promotion &amp; Tenure</a:t>
            </a:r>
          </a:p>
          <a:p>
            <a:pPr marL="482600" lvl="0" indent="-342900">
              <a:lnSpc>
                <a:spcPct val="100000"/>
              </a:lnSpc>
              <a:buSzPts val="1400"/>
              <a:buFont typeface="Wingdings" panose="05000000000000000000" pitchFamily="2" charset="2"/>
              <a:buChar char="§"/>
            </a:pPr>
            <a:r>
              <a:rPr lang="en-US" sz="2000" dirty="0"/>
              <a:t>Assessment of OER efforts </a:t>
            </a:r>
          </a:p>
          <a:p>
            <a:pPr>
              <a:spcBef>
                <a:spcPct val="20000"/>
              </a:spcBef>
              <a:spcAft>
                <a:spcPts val="600"/>
              </a:spcAft>
              <a:buSzPct val="70000"/>
            </a:pPr>
            <a:endParaRPr lang="en-US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00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OER Action Plan at Dickenson College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086F39-423E-41D3-99BC-98EF5850B947}"/>
              </a:ext>
            </a:extLst>
          </p:cNvPr>
          <p:cNvSpPr txBox="1"/>
          <p:nvPr/>
        </p:nvSpPr>
        <p:spPr>
          <a:xfrm>
            <a:off x="5252560" y="1023257"/>
            <a:ext cx="6025645" cy="45704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342900">
              <a:buSzPts val="1800"/>
              <a:buChar char="●"/>
            </a:pPr>
            <a:r>
              <a:rPr lang="en-US" sz="2000" dirty="0"/>
              <a:t>Lagging behind many peer institutions in awareness, adoption, and creation of OERs</a:t>
            </a:r>
          </a:p>
          <a:p>
            <a:pPr marL="457200" lvl="0" indent="-342900">
              <a:buSzPts val="1800"/>
              <a:buChar char="●"/>
            </a:pPr>
            <a:r>
              <a:rPr lang="en-US" sz="2000" dirty="0"/>
              <a:t>Conditions have recently become more favorable </a:t>
            </a:r>
          </a:p>
          <a:p>
            <a:pPr marL="914400" lvl="1" indent="-317500">
              <a:buSzPts val="1400"/>
              <a:buChar char="○"/>
            </a:pPr>
            <a:r>
              <a:rPr lang="en-US" dirty="0"/>
              <a:t>Provost awareness</a:t>
            </a:r>
          </a:p>
          <a:p>
            <a:pPr marL="914400" lvl="1" indent="-317500">
              <a:buSzPts val="1400"/>
              <a:buChar char="○"/>
            </a:pPr>
            <a:r>
              <a:rPr lang="en-US" dirty="0"/>
              <a:t>Hiring of library staff with OER experience </a:t>
            </a:r>
          </a:p>
          <a:p>
            <a:pPr marL="914400" lvl="1" indent="-317500">
              <a:buSzPts val="1400"/>
              <a:buChar char="○"/>
            </a:pPr>
            <a:r>
              <a:rPr lang="en-US" dirty="0"/>
              <a:t>New OER initiatives happening at </a:t>
            </a:r>
            <a:r>
              <a:rPr lang="en-US" dirty="0" err="1"/>
              <a:t>consortial</a:t>
            </a:r>
            <a:r>
              <a:rPr lang="en-US" dirty="0"/>
              <a:t> level (Affordable Learning PA, Pennsylvania Consortium for the Liberal Arts)</a:t>
            </a:r>
          </a:p>
          <a:p>
            <a:pPr marL="457200" lvl="0" indent="-342900">
              <a:buSzPts val="1800"/>
              <a:buChar char="●"/>
            </a:pPr>
            <a:r>
              <a:rPr lang="en-US" sz="2000" dirty="0"/>
              <a:t>Immediate goal is to raise awareness about OER and recruit campus partners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1500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10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sz="4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OER Action Plan at </a:t>
            </a:r>
            <a:r>
              <a:rPr lang="en-US" dirty="0"/>
              <a:t>Dickenson College</a:t>
            </a:r>
            <a:endParaRPr lang="en-US" sz="4000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086F39-423E-41D3-99BC-98EF5850B947}"/>
              </a:ext>
            </a:extLst>
          </p:cNvPr>
          <p:cNvSpPr txBox="1"/>
          <p:nvPr/>
        </p:nvSpPr>
        <p:spPr>
          <a:xfrm>
            <a:off x="5252560" y="1023257"/>
            <a:ext cx="6025645" cy="47483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114300" lvl="0">
              <a:buSzPts val="1800"/>
            </a:pPr>
            <a:r>
              <a:rPr lang="en-US" sz="2000" dirty="0"/>
              <a:t>Actions</a:t>
            </a:r>
          </a:p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/>
              <a:t>Training library staff to engage with faculty about OERs (e.g. locating, answering questions, advocacy) </a:t>
            </a:r>
          </a:p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/>
              <a:t>Recruiting faculty champions (two faculty recently published an open textbook in our IR)</a:t>
            </a:r>
          </a:p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/>
              <a:t>Building campus alliances with Division of Student Life, Student Senate, Institutional Effectiveness &amp; Inclusivity, Academic Advising, Writing Center, Academic Technology, College Bookstore</a:t>
            </a:r>
          </a:p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/>
              <a:t>Determining role of the library</a:t>
            </a:r>
          </a:p>
          <a:p>
            <a:pPr marL="139700">
              <a:buSzPts val="1400"/>
            </a:pPr>
            <a:endParaRPr lang="en-US" dirty="0"/>
          </a:p>
          <a:p>
            <a:pPr marL="114300" lvl="0">
              <a:buSzPts val="1800"/>
            </a:pPr>
            <a:r>
              <a:rPr lang="en-US" sz="2000" dirty="0"/>
              <a:t>Challenges</a:t>
            </a:r>
          </a:p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/>
              <a:t>Time and staffing</a:t>
            </a:r>
          </a:p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/>
              <a:t>Campus piloting inclusive access for some courses</a:t>
            </a:r>
          </a:p>
          <a:p>
            <a:pPr marL="425450" indent="-285750">
              <a:buSzPts val="1400"/>
              <a:buFont typeface="Wingdings" panose="05000000000000000000" pitchFamily="2" charset="2"/>
              <a:buChar char="§"/>
            </a:pPr>
            <a:r>
              <a:rPr lang="en-US" dirty="0"/>
              <a:t>Many faculty still conservative in their publication patterns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1500" kern="12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8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941"/>
      </a:dk2>
      <a:lt2>
        <a:srgbClr val="E2E8E2"/>
      </a:lt2>
      <a:accent1>
        <a:srgbClr val="DA29E7"/>
      </a:accent1>
      <a:accent2>
        <a:srgbClr val="8933DA"/>
      </a:accent2>
      <a:accent3>
        <a:srgbClr val="5847EA"/>
      </a:accent3>
      <a:accent4>
        <a:srgbClr val="2059D6"/>
      </a:accent4>
      <a:accent5>
        <a:srgbClr val="23B0E4"/>
      </a:accent5>
      <a:accent6>
        <a:srgbClr val="14B8A0"/>
      </a:accent6>
      <a:hlink>
        <a:srgbClr val="3F87BF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809</Words>
  <Application>Microsoft Macintosh PowerPoint</Application>
  <PresentationFormat>Widescreen</PresentationFormat>
  <Paragraphs>112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Franklin Gothic Book</vt:lpstr>
      <vt:lpstr>Wingdings</vt:lpstr>
      <vt:lpstr>Wingdings 2</vt:lpstr>
      <vt:lpstr>SlateVTI</vt:lpstr>
      <vt:lpstr>Developing an OER  Action Plan</vt:lpstr>
      <vt:lpstr>Open Textbook Network’s  Certificate in OER Librarianship </vt:lpstr>
      <vt:lpstr>Elements of the OER Action Plan</vt:lpstr>
      <vt:lpstr>OER Action Plan at Montana State University</vt:lpstr>
      <vt:lpstr>OER Action Plan at Montana State University</vt:lpstr>
      <vt:lpstr>OER Action Plan at the University of Pittsburgh</vt:lpstr>
      <vt:lpstr>OER Action Plan at the University of Pittsburgh</vt:lpstr>
      <vt:lpstr>OER Action Plan at Dickenson College</vt:lpstr>
      <vt:lpstr>OER Action Plan at Dickenson College</vt:lpstr>
      <vt:lpstr>Local  to  State</vt:lpstr>
      <vt:lpstr>Open Textbook Network Certificate in OER Librarianship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OER  Action Plan</dc:title>
  <dc:creator>Hampton, Marian C</dc:creator>
  <cp:lastModifiedBy>Rossmann, Doralyn</cp:lastModifiedBy>
  <cp:revision>6</cp:revision>
  <dcterms:created xsi:type="dcterms:W3CDTF">2019-10-23T15:55:14Z</dcterms:created>
  <dcterms:modified xsi:type="dcterms:W3CDTF">2019-10-23T17:19:22Z</dcterms:modified>
</cp:coreProperties>
</file>